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FC20E099-D085-47D5-9DFD-F1D4259479FE}" type="datetimeFigureOut">
              <a:rPr lang="it-IT" smtClean="0"/>
              <a:t>30/06/2019</a:t>
            </a:fld>
            <a:endParaRPr lang="it-IT"/>
          </a:p>
        </p:txBody>
      </p:sp>
      <p:sp>
        <p:nvSpPr>
          <p:cNvPr id="16" name="Segnaposto numero diapositiva 15"/>
          <p:cNvSpPr>
            <a:spLocks noGrp="1"/>
          </p:cNvSpPr>
          <p:nvPr>
            <p:ph type="sldNum" sz="quarter" idx="11"/>
          </p:nvPr>
        </p:nvSpPr>
        <p:spPr/>
        <p:txBody>
          <a:bodyPr/>
          <a:lstStyle/>
          <a:p>
            <a:fld id="{8A4203D8-BB0F-4D94-B33B-8E1510681CAA}" type="slidenum">
              <a:rPr lang="it-IT" smtClean="0"/>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C20E099-D085-47D5-9DFD-F1D4259479FE}" type="datetimeFigureOut">
              <a:rPr lang="it-IT" smtClean="0"/>
              <a:t>30/06/2019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4203D8-BB0F-4D94-B33B-8E1510681CAA}"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C20E099-D085-47D5-9DFD-F1D4259479FE}" type="datetimeFigureOut">
              <a:rPr lang="it-IT" smtClean="0"/>
              <a:t>30/06/2019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4203D8-BB0F-4D94-B33B-8E1510681CAA}"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FC20E099-D085-47D5-9DFD-F1D4259479FE}" type="datetimeFigureOut">
              <a:rPr lang="it-IT" smtClean="0"/>
              <a:t>30/06/2019</a:t>
            </a:fld>
            <a:endParaRPr lang="it-IT"/>
          </a:p>
        </p:txBody>
      </p:sp>
      <p:sp>
        <p:nvSpPr>
          <p:cNvPr id="15" name="Segnaposto numero diapositiva 14"/>
          <p:cNvSpPr>
            <a:spLocks noGrp="1"/>
          </p:cNvSpPr>
          <p:nvPr>
            <p:ph type="sldNum" sz="quarter" idx="15"/>
          </p:nvPr>
        </p:nvSpPr>
        <p:spPr/>
        <p:txBody>
          <a:bodyPr/>
          <a:lstStyle>
            <a:lvl1pPr algn="ctr">
              <a:defRPr/>
            </a:lvl1pPr>
          </a:lstStyle>
          <a:p>
            <a:fld id="{8A4203D8-BB0F-4D94-B33B-8E1510681CAA}" type="slidenum">
              <a:rPr lang="it-IT" smtClean="0"/>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FC20E099-D085-47D5-9DFD-F1D4259479FE}" type="datetimeFigureOut">
              <a:rPr lang="it-IT" smtClean="0"/>
              <a:t>30/06/2019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4203D8-BB0F-4D94-B33B-8E1510681CAA}" type="slidenum">
              <a:rPr lang="it-IT" smtClean="0"/>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FC20E099-D085-47D5-9DFD-F1D4259479FE}" type="datetimeFigureOut">
              <a:rPr lang="it-IT" smtClean="0"/>
              <a:t>30/06/2019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4203D8-BB0F-4D94-B33B-8E1510681CAA}" type="slidenum">
              <a:rPr lang="it-IT" smtClean="0"/>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8A4203D8-BB0F-4D94-B33B-8E1510681CAA}" type="slidenum">
              <a:rPr lang="it-IT" smtClean="0"/>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FC20E099-D085-47D5-9DFD-F1D4259479FE}" type="datetimeFigureOut">
              <a:rPr lang="it-IT" smtClean="0"/>
              <a:t>30/06/2019</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FC20E099-D085-47D5-9DFD-F1D4259479FE}" type="datetimeFigureOut">
              <a:rPr lang="it-IT" smtClean="0"/>
              <a:t>30/06/2019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A4203D8-BB0F-4D94-B33B-8E1510681CAA}" type="slidenum">
              <a:rPr lang="it-IT" smtClean="0"/>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C20E099-D085-47D5-9DFD-F1D4259479FE}" type="datetimeFigureOut">
              <a:rPr lang="it-IT" smtClean="0"/>
              <a:t>30/06/2019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A4203D8-BB0F-4D94-B33B-8E1510681CAA}"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FC20E099-D085-47D5-9DFD-F1D4259479FE}" type="datetimeFigureOut">
              <a:rPr lang="it-IT" smtClean="0"/>
              <a:t>30/06/2019</a:t>
            </a:fld>
            <a:endParaRPr lang="it-IT"/>
          </a:p>
        </p:txBody>
      </p:sp>
      <p:sp>
        <p:nvSpPr>
          <p:cNvPr id="9" name="Segnaposto numero diapositiva 8"/>
          <p:cNvSpPr>
            <a:spLocks noGrp="1"/>
          </p:cNvSpPr>
          <p:nvPr>
            <p:ph type="sldNum" sz="quarter" idx="15"/>
          </p:nvPr>
        </p:nvSpPr>
        <p:spPr/>
        <p:txBody>
          <a:bodyPr/>
          <a:lstStyle/>
          <a:p>
            <a:fld id="{8A4203D8-BB0F-4D94-B33B-8E1510681CAA}" type="slidenum">
              <a:rPr lang="it-IT" smtClean="0"/>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FC20E099-D085-47D5-9DFD-F1D4259479FE}" type="datetimeFigureOut">
              <a:rPr lang="it-IT" smtClean="0"/>
              <a:t>30/06/2019</a:t>
            </a:fld>
            <a:endParaRPr lang="it-IT"/>
          </a:p>
        </p:txBody>
      </p:sp>
      <p:sp>
        <p:nvSpPr>
          <p:cNvPr id="9" name="Segnaposto numero diapositiva 8"/>
          <p:cNvSpPr>
            <a:spLocks noGrp="1"/>
          </p:cNvSpPr>
          <p:nvPr>
            <p:ph type="sldNum" sz="quarter" idx="11"/>
          </p:nvPr>
        </p:nvSpPr>
        <p:spPr/>
        <p:txBody>
          <a:bodyPr/>
          <a:lstStyle/>
          <a:p>
            <a:fld id="{8A4203D8-BB0F-4D94-B33B-8E1510681CAA}" type="slidenum">
              <a:rPr lang="it-IT" smtClean="0"/>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C20E099-D085-47D5-9DFD-F1D4259479FE}" type="datetimeFigureOut">
              <a:rPr lang="it-IT" smtClean="0"/>
              <a:t>30/06/2019</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A4203D8-BB0F-4D94-B33B-8E1510681CAA}" type="slidenum">
              <a:rPr lang="it-IT" smtClean="0"/>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0181127_151124 (1).jpg"/>
          <p:cNvPicPr>
            <a:picLocks noChangeAspect="1"/>
          </p:cNvPicPr>
          <p:nvPr/>
        </p:nvPicPr>
        <p:blipFill>
          <a:blip r:embed="rId2" cstate="print"/>
          <a:stretch>
            <a:fillRect/>
          </a:stretch>
        </p:blipFill>
        <p:spPr>
          <a:xfrm>
            <a:off x="0" y="0"/>
            <a:ext cx="9144000" cy="6858000"/>
          </a:xfrm>
          <a:prstGeom prst="rect">
            <a:avLst/>
          </a:prstGeom>
        </p:spPr>
      </p:pic>
      <p:sp>
        <p:nvSpPr>
          <p:cNvPr id="4" name="Rettangolo 3"/>
          <p:cNvSpPr/>
          <p:nvPr/>
        </p:nvSpPr>
        <p:spPr>
          <a:xfrm>
            <a:off x="0" y="188640"/>
            <a:ext cx="8892480" cy="830997"/>
          </a:xfrm>
          <a:prstGeom prst="rect">
            <a:avLst/>
          </a:prstGeom>
          <a:noFill/>
        </p:spPr>
        <p:txBody>
          <a:bodyPr wrap="square" lIns="91440" tIns="45720" rIns="91440" bIns="45720">
            <a:spAutoFit/>
          </a:bodyPr>
          <a:lstStyle/>
          <a:p>
            <a:pPr algn="ctr"/>
            <a:r>
              <a:rPr lang="it-IT" sz="4800" b="1" cap="none" spc="0" dirty="0" smtClean="0">
                <a:ln w="10541" cmpd="sng">
                  <a:solidFill>
                    <a:schemeClr val="accent1">
                      <a:shade val="88000"/>
                      <a:satMod val="110000"/>
                    </a:schemeClr>
                  </a:solidFill>
                  <a:prstDash val="solid"/>
                </a:ln>
                <a:solidFill>
                  <a:srgbClr val="FF0000"/>
                </a:solidFill>
                <a:effectLst/>
              </a:rPr>
              <a:t>THE MOST SIGNIFICATIVE CHANGE</a:t>
            </a:r>
            <a:endParaRPr lang="it-IT" sz="4800" b="1" cap="none" spc="0" dirty="0">
              <a:ln w="10541" cmpd="sng">
                <a:solidFill>
                  <a:schemeClr val="accent1">
                    <a:shade val="88000"/>
                    <a:satMod val="110000"/>
                  </a:schemeClr>
                </a:solidFill>
                <a:prstDash val="solid"/>
              </a:ln>
              <a:solidFill>
                <a:srgbClr val="FF0000"/>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MANI.jpg"/>
          <p:cNvPicPr>
            <a:picLocks noChangeAspect="1"/>
          </p:cNvPicPr>
          <p:nvPr/>
        </p:nvPicPr>
        <p:blipFill>
          <a:blip r:embed="rId2" cstate="print"/>
          <a:srcRect l="12988" t="17450" r="7476" b="12201"/>
          <a:stretch>
            <a:fillRect/>
          </a:stretch>
        </p:blipFill>
        <p:spPr>
          <a:xfrm>
            <a:off x="251520" y="0"/>
            <a:ext cx="2388086" cy="1584176"/>
          </a:xfrm>
          <a:prstGeom prst="rect">
            <a:avLst/>
          </a:prstGeom>
        </p:spPr>
      </p:pic>
      <p:sp>
        <p:nvSpPr>
          <p:cNvPr id="5" name="CasellaDiTesto 4"/>
          <p:cNvSpPr txBox="1"/>
          <p:nvPr/>
        </p:nvSpPr>
        <p:spPr>
          <a:xfrm>
            <a:off x="467544" y="548680"/>
            <a:ext cx="4752528" cy="369332"/>
          </a:xfrm>
          <a:prstGeom prst="rect">
            <a:avLst/>
          </a:prstGeom>
          <a:noFill/>
        </p:spPr>
        <p:txBody>
          <a:bodyPr wrap="square" rtlCol="0">
            <a:spAutoFit/>
          </a:bodyPr>
          <a:lstStyle/>
          <a:p>
            <a:endParaRPr lang="it-IT" dirty="0"/>
          </a:p>
        </p:txBody>
      </p:sp>
      <p:sp>
        <p:nvSpPr>
          <p:cNvPr id="1029" name="Rectangle 5"/>
          <p:cNvSpPr>
            <a:spLocks noChangeArrowheads="1"/>
          </p:cNvSpPr>
          <p:nvPr/>
        </p:nvSpPr>
        <p:spPr bwMode="auto">
          <a:xfrm>
            <a:off x="179512" y="208504"/>
            <a:ext cx="849694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8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sz="800" dirty="0">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effectLst/>
                <a:latin typeface="Arial" pitchFamily="34" charset="0"/>
                <a:ea typeface="Calibri" pitchFamily="34" charset="0"/>
                <a:cs typeface="Arial" pitchFamily="34" charset="0"/>
              </a:rPr>
              <a:t>GABRIELE</a:t>
            </a:r>
          </a:p>
          <a:p>
            <a:pPr lvl="0" algn="ctr" eaLnBrk="0" fontAlgn="base" hangingPunct="0">
              <a:spcBef>
                <a:spcPct val="0"/>
              </a:spcBef>
              <a:spcAft>
                <a:spcPct val="0"/>
              </a:spcAft>
            </a:pPr>
            <a:r>
              <a:rPr kumimoji="0" lang="it-IT" sz="1400" b="1" i="0" u="none" strike="noStrike" cap="none" normalizeH="0" baseline="0" dirty="0" smtClean="0">
                <a:ln>
                  <a:noFill/>
                </a:ln>
                <a:effectLst/>
                <a:latin typeface="Arial" pitchFamily="34" charset="0"/>
                <a:ea typeface="Calibri" pitchFamily="34" charset="0"/>
                <a:cs typeface="Arial" pitchFamily="34" charset="0"/>
              </a:rPr>
              <a:t>“THE MOST SIGNIFICANT CHANGE”</a:t>
            </a:r>
          </a:p>
          <a:p>
            <a:pPr lvl="0" algn="ctr" eaLnBrk="0" fontAlgn="base" hangingPunct="0">
              <a:spcBef>
                <a:spcPct val="0"/>
              </a:spcBef>
              <a:spcAft>
                <a:spcPct val="0"/>
              </a:spcAft>
            </a:pPr>
            <a:endParaRPr kumimoji="0" lang="it-IT" sz="14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err="1" smtClean="0">
                <a:ln>
                  <a:noFill/>
                </a:ln>
                <a:effectLst/>
                <a:latin typeface="Arial" pitchFamily="34" charset="0"/>
                <a:ea typeface="Calibri" pitchFamily="34" charset="0"/>
                <a:cs typeface="Arial" pitchFamily="34" charset="0"/>
              </a:rPr>
              <a:t>Bulling</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is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not</a:t>
            </a:r>
            <a:r>
              <a:rPr kumimoji="0" lang="it-IT" sz="1400" b="1" i="0" u="none" strike="noStrike" cap="none" normalizeH="0" baseline="0" dirty="0" smtClean="0">
                <a:ln>
                  <a:noFill/>
                </a:ln>
                <a:effectLst/>
                <a:latin typeface="Arial" pitchFamily="34" charset="0"/>
                <a:ea typeface="Calibri" pitchFamily="34" charset="0"/>
                <a:cs typeface="Arial" pitchFamily="34" charset="0"/>
              </a:rPr>
              <a:t> a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good</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thing</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all. </a:t>
            </a:r>
            <a:endParaRPr kumimoji="0" lang="it-IT" sz="14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effectLst/>
                <a:latin typeface="Arial" pitchFamily="34" charset="0"/>
                <a:ea typeface="Calibri" pitchFamily="34" charset="0"/>
                <a:cs typeface="Arial" pitchFamily="34" charset="0"/>
              </a:rPr>
              <a:t>And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we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must</a:t>
            </a:r>
            <a:r>
              <a:rPr kumimoji="0" lang="it-IT" sz="1400" b="1" i="0" u="none" strike="noStrike" cap="none" normalizeH="0" baseline="0" dirty="0" smtClean="0">
                <a:ln>
                  <a:noFill/>
                </a:ln>
                <a:effectLst/>
                <a:latin typeface="Arial" pitchFamily="34" charset="0"/>
                <a:ea typeface="Calibri" pitchFamily="34" charset="0"/>
                <a:cs typeface="Arial" pitchFamily="34" charset="0"/>
              </a:rPr>
              <a:t> stop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it</a:t>
            </a:r>
            <a:r>
              <a:rPr kumimoji="0" lang="it-IT" sz="1400" b="1" i="0" u="none" strike="noStrike" cap="none" normalizeH="0" baseline="0" dirty="0" smtClean="0">
                <a:ln>
                  <a:noFill/>
                </a:ln>
                <a:effectLst/>
                <a:latin typeface="Arial" pitchFamily="34" charset="0"/>
                <a:ea typeface="Calibri" pitchFamily="34" charset="0"/>
                <a:cs typeface="Arial" pitchFamily="34" charset="0"/>
              </a:rPr>
              <a:t>.</a:t>
            </a:r>
            <a:endParaRPr kumimoji="0" lang="it-IT" sz="14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err="1" smtClean="0">
                <a:ln>
                  <a:noFill/>
                </a:ln>
                <a:effectLst/>
                <a:latin typeface="Arial" pitchFamily="34" charset="0"/>
                <a:ea typeface="Calibri" pitchFamily="34" charset="0"/>
                <a:cs typeface="Arial" pitchFamily="34" charset="0"/>
              </a:rPr>
              <a:t>Since</a:t>
            </a:r>
            <a:r>
              <a:rPr kumimoji="0" lang="it-IT" sz="1400" b="1" i="0" u="none" strike="noStrike" cap="none" normalizeH="0" baseline="0" dirty="0" smtClean="0">
                <a:ln>
                  <a:noFill/>
                </a:ln>
                <a:effectLst/>
                <a:latin typeface="Arial" pitchFamily="34" charset="0"/>
                <a:ea typeface="Calibri" pitchFamily="34" charset="0"/>
                <a:cs typeface="Arial" pitchFamily="34" charset="0"/>
              </a:rPr>
              <a:t> I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was</a:t>
            </a:r>
            <a:r>
              <a:rPr kumimoji="0" lang="it-IT" sz="1400" b="1" i="0" u="none" strike="noStrike" cap="none" normalizeH="0" baseline="0" dirty="0" smtClean="0">
                <a:ln>
                  <a:noFill/>
                </a:ln>
                <a:effectLst/>
                <a:latin typeface="Arial" pitchFamily="34" charset="0"/>
                <a:ea typeface="Calibri" pitchFamily="34" charset="0"/>
                <a:cs typeface="Arial" pitchFamily="34" charset="0"/>
              </a:rPr>
              <a:t> a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child</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they</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have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mocked</a:t>
            </a:r>
            <a:r>
              <a:rPr kumimoji="0" lang="it-IT" sz="1400" b="1" i="0" u="none" strike="noStrike" cap="none" normalizeH="0" baseline="0" dirty="0" smtClean="0">
                <a:ln>
                  <a:noFill/>
                </a:ln>
                <a:effectLst/>
                <a:latin typeface="Arial" pitchFamily="34" charset="0"/>
                <a:ea typeface="Calibri" pitchFamily="34" charset="0"/>
                <a:cs typeface="Arial" pitchFamily="34" charset="0"/>
              </a:rPr>
              <a:t> me,and in part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they</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keep</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doing</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it</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still</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now</a:t>
            </a:r>
            <a:r>
              <a:rPr kumimoji="0" lang="it-IT" sz="1400" b="1" i="0" u="none" strike="noStrike" cap="none" normalizeH="0" baseline="0" dirty="0" smtClean="0">
                <a:ln>
                  <a:noFill/>
                </a:ln>
                <a:effectLst/>
                <a:latin typeface="Arial" pitchFamily="34" charset="0"/>
                <a:ea typeface="Calibri" pitchFamily="34" charset="0"/>
                <a:cs typeface="Arial" pitchFamily="34" charset="0"/>
              </a:rPr>
              <a:t>,</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but</a:t>
            </a:r>
            <a:r>
              <a:rPr kumimoji="0" lang="it-IT" sz="1400" b="1" i="0" u="none" strike="noStrike" cap="none" normalizeH="0" baseline="0" dirty="0" smtClean="0">
                <a:ln>
                  <a:noFill/>
                </a:ln>
                <a:effectLst/>
                <a:latin typeface="Arial" pitchFamily="34" charset="0"/>
                <a:ea typeface="Calibri" pitchFamily="34" charset="0"/>
                <a:cs typeface="Arial" pitchFamily="34" charset="0"/>
              </a:rPr>
              <a:t> I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learnt</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to</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ignore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these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silly</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behaviours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for</a:t>
            </a:r>
            <a:r>
              <a:rPr kumimoji="0" lang="it-IT" sz="1400" b="1" i="0" u="none" strike="noStrike" cap="none" normalizeH="0" baseline="0" dirty="0" smtClean="0">
                <a:ln>
                  <a:noFill/>
                </a:ln>
                <a:effectLst/>
                <a:latin typeface="Arial" pitchFamily="34" charset="0"/>
                <a:ea typeface="Calibri" pitchFamily="34" charset="0"/>
                <a:cs typeface="Arial" pitchFamily="34" charset="0"/>
              </a:rPr>
              <a:t> me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it</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has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been</a:t>
            </a:r>
            <a:r>
              <a:rPr kumimoji="0" lang="it-IT" sz="1400" b="1" i="0" u="none" strike="noStrike" cap="none" normalizeH="0" baseline="0" dirty="0" smtClean="0">
                <a:ln>
                  <a:noFill/>
                </a:ln>
                <a:effectLst/>
                <a:latin typeface="Arial" pitchFamily="34" charset="0"/>
                <a:ea typeface="Calibri" pitchFamily="34" charset="0"/>
                <a:cs typeface="Arial" pitchFamily="34" charset="0"/>
              </a:rPr>
              <a:t> easy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but</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for</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others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it</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is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almost</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impossible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This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year</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the middle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school</a:t>
            </a:r>
            <a:r>
              <a:rPr kumimoji="0" lang="it-IT" sz="1400" b="1" i="0" u="none" strike="noStrike" cap="none" normalizeH="0" baseline="0" dirty="0" smtClean="0">
                <a:ln>
                  <a:noFill/>
                </a:ln>
                <a:effectLst/>
                <a:latin typeface="Arial" pitchFamily="34" charset="0"/>
                <a:ea typeface="Calibri" pitchFamily="34" charset="0"/>
                <a:cs typeface="Arial" pitchFamily="34" charset="0"/>
              </a:rPr>
              <a:t> I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learnt</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many</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other</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things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about</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bullying</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Thanks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to</a:t>
            </a:r>
            <a:r>
              <a:rPr kumimoji="0" lang="it-IT" sz="1400" b="1" i="0" u="none" strike="noStrike" cap="none" normalizeH="0" baseline="0" dirty="0" smtClean="0">
                <a:ln>
                  <a:noFill/>
                </a:ln>
                <a:effectLst/>
                <a:latin typeface="Arial" pitchFamily="34" charset="0"/>
                <a:ea typeface="Calibri" pitchFamily="34" charset="0"/>
                <a:cs typeface="Arial" pitchFamily="34" charset="0"/>
              </a:rPr>
              <a:t> a meeting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with</a:t>
            </a:r>
            <a:r>
              <a:rPr kumimoji="0" lang="it-IT" sz="1400" b="1" i="0" u="none" strike="noStrike" cap="none" normalizeH="0" baseline="0" dirty="0" smtClean="0">
                <a:ln>
                  <a:noFill/>
                </a:ln>
                <a:effectLst/>
                <a:latin typeface="Arial" pitchFamily="34" charset="0"/>
                <a:ea typeface="Calibri" pitchFamily="34" charset="0"/>
                <a:cs typeface="Arial" pitchFamily="34" charset="0"/>
              </a:rPr>
              <a:t> a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criminologist</a:t>
            </a:r>
            <a:r>
              <a:rPr kumimoji="0" lang="it-IT" sz="1400" b="1" i="0" u="none" strike="noStrike" cap="none" normalizeH="0" baseline="0" dirty="0" smtClean="0">
                <a:ln>
                  <a:noFill/>
                </a:ln>
                <a:effectLst/>
                <a:latin typeface="Arial" pitchFamily="34" charset="0"/>
                <a:ea typeface="Calibri" pitchFamily="34" charset="0"/>
                <a:cs typeface="Arial" pitchFamily="34" charset="0"/>
              </a:rPr>
              <a:t> I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understood</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better</a:t>
            </a:r>
            <a:r>
              <a:rPr kumimoji="0" lang="it-IT" sz="1400" b="1" i="0" u="none" strike="noStrike" cap="none" normalizeH="0" baseline="0" dirty="0" smtClean="0">
                <a:ln>
                  <a:noFill/>
                </a:ln>
                <a:effectLst/>
                <a:latin typeface="Arial" pitchFamily="34" charset="0"/>
                <a:ea typeface="Calibri" pitchFamily="34" charset="0"/>
                <a:cs typeface="Arial" pitchFamily="34" charset="0"/>
              </a:rPr>
              <a:t> the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peronalities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of</a:t>
            </a:r>
            <a:r>
              <a:rPr kumimoji="0" lang="it-IT" sz="1400" b="1" i="0" u="none" strike="noStrike" cap="none" normalizeH="0" baseline="0" dirty="0" smtClean="0">
                <a:ln>
                  <a:noFill/>
                </a:ln>
                <a:effectLst/>
                <a:latin typeface="Arial" pitchFamily="34" charset="0"/>
                <a:ea typeface="Calibri" pitchFamily="34" charset="0"/>
                <a:cs typeface="Arial" pitchFamily="34" charset="0"/>
              </a:rPr>
              <a:t> the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bully</a:t>
            </a:r>
            <a:r>
              <a:rPr kumimoji="0" lang="it-IT" sz="1400" b="1" i="0" u="none" strike="noStrike" cap="none" normalizeH="0" baseline="0" dirty="0" smtClean="0">
                <a:ln>
                  <a:noFill/>
                </a:ln>
                <a:effectLst/>
                <a:latin typeface="Arial" pitchFamily="34" charset="0"/>
                <a:ea typeface="Calibri" pitchFamily="34" charset="0"/>
                <a:cs typeface="Arial" pitchFamily="34" charset="0"/>
              </a:rPr>
              <a:t> and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his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victim</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thanks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to</a:t>
            </a:r>
            <a:r>
              <a:rPr kumimoji="0" lang="it-IT" sz="1400" b="1" i="0" u="none" strike="noStrike" cap="none" normalizeH="0" baseline="0" dirty="0" smtClean="0">
                <a:ln>
                  <a:noFill/>
                </a:ln>
                <a:effectLst/>
                <a:latin typeface="Arial" pitchFamily="34" charset="0"/>
                <a:ea typeface="Calibri" pitchFamily="34" charset="0"/>
                <a:cs typeface="Arial" pitchFamily="34" charset="0"/>
              </a:rPr>
              <a:t> the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esperience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of</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my</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classmates</a:t>
            </a:r>
            <a:r>
              <a:rPr kumimoji="0" lang="it-IT" sz="1400" b="1" i="0" u="none" strike="noStrike" cap="none" normalizeH="0" baseline="0" dirty="0" smtClean="0">
                <a:ln>
                  <a:noFill/>
                </a:ln>
                <a:effectLst/>
                <a:latin typeface="Arial" pitchFamily="34" charset="0"/>
                <a:ea typeface="Calibri" pitchFamily="34" charset="0"/>
                <a:cs typeface="Arial" pitchFamily="34" charset="0"/>
              </a:rPr>
              <a:t> I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learnt</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that</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everybody</a:t>
            </a:r>
            <a:r>
              <a:rPr kumimoji="0" lang="it-IT" sz="1400" b="1" i="0" u="none" strike="noStrike" cap="none" normalizeH="0" baseline="0" dirty="0" smtClean="0">
                <a:ln>
                  <a:noFill/>
                </a:ln>
                <a:effectLst/>
                <a:latin typeface="Arial" pitchFamily="34" charset="0"/>
                <a:ea typeface="Calibri" pitchFamily="34" charset="0"/>
                <a:cs typeface="Arial" pitchFamily="34" charset="0"/>
              </a:rPr>
              <a:t> can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become</a:t>
            </a:r>
            <a:r>
              <a:rPr kumimoji="0" lang="it-IT" sz="1400" b="1" i="0" u="none" strike="noStrike" cap="none" normalizeH="0" baseline="0" dirty="0" smtClean="0">
                <a:ln>
                  <a:noFill/>
                </a:ln>
                <a:effectLst/>
                <a:latin typeface="Arial" pitchFamily="34" charset="0"/>
                <a:ea typeface="Calibri" pitchFamily="34" charset="0"/>
                <a:cs typeface="Arial" pitchFamily="34" charset="0"/>
              </a:rPr>
              <a:t> the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victim</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of</a:t>
            </a:r>
            <a:r>
              <a:rPr kumimoji="0" lang="it-IT" sz="1400" b="1" i="0" u="none" strike="noStrike" cap="none" normalizeH="0" baseline="0" dirty="0" smtClean="0">
                <a:ln>
                  <a:noFill/>
                </a:ln>
                <a:effectLst/>
                <a:latin typeface="Arial" pitchFamily="34" charset="0"/>
                <a:ea typeface="Calibri" pitchFamily="34" charset="0"/>
                <a:cs typeface="Arial" pitchFamily="34" charset="0"/>
              </a:rPr>
              <a:t> a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bully</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but</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also</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that</a:t>
            </a:r>
            <a:r>
              <a:rPr kumimoji="0" lang="it-IT" sz="1400" b="1" i="0" u="none" strike="noStrike" cap="none" normalizeH="0" baseline="0" dirty="0" smtClean="0">
                <a:ln>
                  <a:noFill/>
                </a:ln>
                <a:effectLst/>
                <a:latin typeface="Arial" pitchFamily="34" charset="0"/>
                <a:ea typeface="Calibri" pitchFamily="34" charset="0"/>
                <a:cs typeface="Arial" pitchFamily="34" charset="0"/>
              </a:rPr>
              <a:t> a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bully</a:t>
            </a:r>
            <a:r>
              <a:rPr kumimoji="0" lang="it-IT" sz="1400" b="1" i="0" u="none" strike="noStrike" cap="none" normalizeH="0" baseline="0" dirty="0" smtClean="0">
                <a:ln>
                  <a:noFill/>
                </a:ln>
                <a:effectLst/>
                <a:latin typeface="Arial" pitchFamily="34" charset="0"/>
                <a:ea typeface="Calibri" pitchFamily="34" charset="0"/>
                <a:cs typeface="Arial" pitchFamily="34" charset="0"/>
              </a:rPr>
              <a:t> can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apologise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with</a:t>
            </a:r>
            <a:r>
              <a:rPr kumimoji="0" lang="it-IT" sz="1400" b="1" i="0" u="none" strike="noStrike" cap="none" normalizeH="0" baseline="0" dirty="0" smtClean="0">
                <a:ln>
                  <a:noFill/>
                </a:ln>
                <a:effectLst/>
                <a:latin typeface="Arial" pitchFamily="34" charset="0"/>
                <a:ea typeface="Calibri" pitchFamily="34" charset="0"/>
                <a:cs typeface="Arial" pitchFamily="34" charset="0"/>
              </a:rPr>
              <a:t> the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victim</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endParaRPr kumimoji="0" lang="it-IT" sz="14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I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learnt</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that</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adults</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will</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always</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support</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you</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and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if</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you</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don’t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manage</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to</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talk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about</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it</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with</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your</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parents</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or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teachears</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it</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is</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important</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to</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find</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 friend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to</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confide</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his</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own</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unease</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You</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must</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never</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turn in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yourself</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but</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express and talk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with</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somebody</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who</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can help </a:t>
            </a:r>
            <a:r>
              <a:rPr kumimoji="0" lang="it-IT" sz="1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you</a:t>
            </a:r>
            <a:r>
              <a:rPr kumimoji="0" lang="it-IT" sz="1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4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I’m a friend </a:t>
            </a:r>
            <a:r>
              <a:rPr kumimoji="0" lang="it-IT" sz="16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of</a:t>
            </a:r>
            <a:r>
              <a:rPr kumimoji="0" lang="it-IT" sz="16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bullies</a:t>
            </a:r>
            <a:r>
              <a:rPr kumimoji="0" lang="it-IT" sz="16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and </a:t>
            </a:r>
            <a:r>
              <a:rPr kumimoji="0" lang="it-IT" sz="16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victims</a:t>
            </a:r>
            <a:r>
              <a:rPr kumimoji="0" lang="it-IT" sz="1600" b="1" i="0" u="none" strike="noStrike" cap="none" normalizeH="0" baseline="0" dirty="0" smtClean="0">
                <a:ln>
                  <a:noFill/>
                </a:ln>
                <a:effectLst/>
                <a:latin typeface="Arial" pitchFamily="34" charset="0"/>
                <a:ea typeface="Calibri" pitchFamily="34" charset="0"/>
                <a:cs typeface="Arial" pitchFamily="34" charset="0"/>
              </a:rPr>
              <a:t>.</a:t>
            </a:r>
            <a:endParaRPr kumimoji="0" lang="it-IT" sz="16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effectLst/>
                <a:latin typeface="Arial" pitchFamily="34" charset="0"/>
                <a:ea typeface="Calibri" pitchFamily="34" charset="0"/>
                <a:cs typeface="Arial" pitchFamily="34" charset="0"/>
              </a:rPr>
              <a:t>Once I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asked</a:t>
            </a:r>
            <a:r>
              <a:rPr kumimoji="0" lang="it-IT" sz="1400" b="1" i="0" u="none" strike="noStrike" cap="none" normalizeH="0" baseline="0" dirty="0" smtClean="0">
                <a:ln>
                  <a:noFill/>
                </a:ln>
                <a:effectLst/>
                <a:latin typeface="Arial" pitchFamily="34" charset="0"/>
                <a:ea typeface="Calibri" pitchFamily="34" charset="0"/>
                <a:cs typeface="Arial" pitchFamily="34" charset="0"/>
              </a:rPr>
              <a:t> a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bully</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why</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he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insulted</a:t>
            </a:r>
            <a:r>
              <a:rPr kumimoji="0" lang="it-IT" sz="1400" b="1" i="0" u="none" strike="noStrike" cap="none" normalizeH="0" baseline="0" dirty="0" smtClean="0">
                <a:ln>
                  <a:noFill/>
                </a:ln>
                <a:effectLst/>
                <a:latin typeface="Arial" pitchFamily="34" charset="0"/>
                <a:ea typeface="Calibri" pitchFamily="34" charset="0"/>
                <a:cs typeface="Arial" pitchFamily="34" charset="0"/>
              </a:rPr>
              <a:t> and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beated</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other</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guys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He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told</a:t>
            </a:r>
            <a:r>
              <a:rPr kumimoji="0" lang="it-IT" sz="1400" b="1" i="0" u="none" strike="noStrike" cap="none" normalizeH="0" baseline="0" dirty="0" smtClean="0">
                <a:ln>
                  <a:noFill/>
                </a:ln>
                <a:effectLst/>
                <a:latin typeface="Arial" pitchFamily="34" charset="0"/>
                <a:ea typeface="Calibri" pitchFamily="34" charset="0"/>
                <a:cs typeface="Arial" pitchFamily="34" charset="0"/>
              </a:rPr>
              <a:t> me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that</a:t>
            </a:r>
            <a:r>
              <a:rPr kumimoji="0" lang="it-IT" sz="1400" b="1" i="0" u="none" strike="noStrike" cap="none" normalizeH="0" baseline="0" dirty="0" smtClean="0">
                <a:ln>
                  <a:noFill/>
                </a:ln>
                <a:effectLst/>
                <a:latin typeface="Arial" pitchFamily="34" charset="0"/>
                <a:ea typeface="Calibri" pitchFamily="34" charset="0"/>
                <a:cs typeface="Arial" pitchFamily="34" charset="0"/>
              </a:rPr>
              <a:t> in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his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old</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school</a:t>
            </a:r>
            <a:r>
              <a:rPr kumimoji="0" lang="it-IT" sz="1400" b="1" i="0" u="none" strike="noStrike" cap="none" normalizeH="0" baseline="0" dirty="0" smtClean="0">
                <a:ln>
                  <a:noFill/>
                </a:ln>
                <a:effectLst/>
                <a:latin typeface="Arial" pitchFamily="34" charset="0"/>
                <a:ea typeface="Calibri" pitchFamily="34" charset="0"/>
                <a:cs typeface="Arial" pitchFamily="34" charset="0"/>
              </a:rPr>
              <a:t> some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kids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behaved</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as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bullies</a:t>
            </a:r>
            <a:r>
              <a:rPr kumimoji="0" lang="it-IT" sz="1400" b="1" i="0" u="none" strike="noStrike" cap="none" normalizeH="0" baseline="0" dirty="0" smtClean="0">
                <a:ln>
                  <a:noFill/>
                </a:ln>
                <a:effectLst/>
                <a:latin typeface="Arial" pitchFamily="34" charset="0"/>
                <a:ea typeface="Calibri" pitchFamily="34" charset="0"/>
                <a:cs typeface="Arial" pitchFamily="34" charset="0"/>
              </a:rPr>
              <a:t> so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he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agreed</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with</a:t>
            </a:r>
            <a:r>
              <a:rPr kumimoji="0" lang="it-IT" sz="1400" b="1" i="0" u="none" strike="noStrike" cap="none" normalizeH="0" baseline="0" dirty="0" smtClean="0">
                <a:ln>
                  <a:noFill/>
                </a:ln>
                <a:effectLst/>
                <a:latin typeface="Arial" pitchFamily="34" charset="0"/>
                <a:ea typeface="Calibri" pitchFamily="34" charset="0"/>
                <a:cs typeface="Arial" pitchFamily="34" charset="0"/>
              </a:rPr>
              <a:t> a friend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to</a:t>
            </a:r>
            <a:r>
              <a:rPr kumimoji="0" lang="it-IT" sz="1400" b="1" i="0" u="none" strike="noStrike" cap="none" normalizeH="0" baseline="0" dirty="0" smtClean="0">
                <a:ln>
                  <a:noFill/>
                </a:ln>
                <a:effectLst/>
                <a:latin typeface="Arial" pitchFamily="34" charset="0"/>
                <a:ea typeface="Calibri" pitchFamily="34" charset="0"/>
                <a:cs typeface="Arial" pitchFamily="34" charset="0"/>
              </a:rPr>
              <a:t> emulate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their</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behaviour</a:t>
            </a:r>
            <a:r>
              <a:rPr kumimoji="0" lang="it-IT" sz="1400" b="1" i="0" u="none" strike="noStrike" cap="none" normalizeH="0" baseline="0" dirty="0" smtClean="0">
                <a:ln>
                  <a:noFill/>
                </a:ln>
                <a:effectLst/>
                <a:latin typeface="Arial" pitchFamily="34" charset="0"/>
                <a:ea typeface="Calibri" pitchFamily="34" charset="0"/>
                <a:cs typeface="Arial" pitchFamily="34" charset="0"/>
              </a:rPr>
              <a:t>.</a:t>
            </a:r>
            <a:endParaRPr kumimoji="0" lang="it-IT" sz="14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err="1" smtClean="0">
                <a:ln>
                  <a:noFill/>
                </a:ln>
                <a:effectLst/>
                <a:latin typeface="Arial" pitchFamily="34" charset="0"/>
                <a:ea typeface="Calibri" pitchFamily="34" charset="0"/>
                <a:cs typeface="Arial" pitchFamily="34" charset="0"/>
              </a:rPr>
              <a:t>My</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class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takes</a:t>
            </a:r>
            <a:r>
              <a:rPr kumimoji="0" lang="it-IT" sz="1400" b="1" i="0" u="none" strike="noStrike" cap="none" normalizeH="0" baseline="0" dirty="0" smtClean="0">
                <a:ln>
                  <a:noFill/>
                </a:ln>
                <a:effectLst/>
                <a:latin typeface="Arial" pitchFamily="34" charset="0"/>
                <a:ea typeface="Calibri" pitchFamily="34" charset="0"/>
                <a:cs typeface="Arial" pitchFamily="34" charset="0"/>
              </a:rPr>
              <a:t> part in a project:”I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am</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not</a:t>
            </a:r>
            <a:r>
              <a:rPr kumimoji="0" lang="it-IT" sz="1400" b="1" i="0" u="none" strike="noStrike" cap="none" normalizeH="0" baseline="0" dirty="0" smtClean="0">
                <a:ln>
                  <a:noFill/>
                </a:ln>
                <a:effectLst/>
                <a:latin typeface="Arial" pitchFamily="34" charset="0"/>
                <a:ea typeface="Calibri" pitchFamily="34" charset="0"/>
                <a:cs typeface="Arial" pitchFamily="34" charset="0"/>
              </a:rPr>
              <a:t> a target”.</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Other</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nations</a:t>
            </a:r>
            <a:r>
              <a:rPr kumimoji="0" lang="it-IT" sz="1400" b="1" i="0" u="none" strike="noStrike" cap="none" normalizeH="0" baseline="0" dirty="0" smtClean="0">
                <a:ln>
                  <a:noFill/>
                </a:ln>
                <a:effectLst/>
                <a:latin typeface="Arial" pitchFamily="34" charset="0"/>
                <a:ea typeface="Calibri" pitchFamily="34" charset="0"/>
                <a:cs typeface="Arial" pitchFamily="34" charset="0"/>
              </a:rPr>
              <a:t> cooperate in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this</a:t>
            </a:r>
            <a:r>
              <a:rPr kumimoji="0" lang="it-IT" sz="1400" b="1" i="0" u="none" strike="noStrike" cap="none" normalizeH="0" baseline="0" dirty="0" smtClean="0">
                <a:ln>
                  <a:noFill/>
                </a:ln>
                <a:effectLst/>
                <a:latin typeface="Arial" pitchFamily="34" charset="0"/>
                <a:ea typeface="Calibri" pitchFamily="34" charset="0"/>
                <a:cs typeface="Arial" pitchFamily="34" charset="0"/>
              </a:rPr>
              <a:t> project. Some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teachers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of</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ours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have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taken</a:t>
            </a:r>
            <a:r>
              <a:rPr kumimoji="0" lang="it-IT" sz="1400" b="1" i="0" u="none" strike="noStrike" cap="none" normalizeH="0" baseline="0" dirty="0" smtClean="0">
                <a:ln>
                  <a:noFill/>
                </a:ln>
                <a:effectLst/>
                <a:latin typeface="Arial" pitchFamily="34" charset="0"/>
                <a:ea typeface="Calibri" pitchFamily="34" charset="0"/>
                <a:cs typeface="Arial" pitchFamily="34" charset="0"/>
              </a:rPr>
              <a:t> part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to</a:t>
            </a:r>
            <a:r>
              <a:rPr kumimoji="0" lang="it-IT" sz="1400" b="1" i="0" u="none" strike="noStrike" cap="none" normalizeH="0" baseline="0" dirty="0" smtClean="0">
                <a:ln>
                  <a:noFill/>
                </a:ln>
                <a:effectLst/>
                <a:latin typeface="Arial" pitchFamily="34" charset="0"/>
                <a:ea typeface="Calibri" pitchFamily="34" charset="0"/>
                <a:cs typeface="Arial" pitchFamily="34" charset="0"/>
              </a:rPr>
              <a:t> some training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courses</a:t>
            </a:r>
            <a:r>
              <a:rPr kumimoji="0" lang="it-IT" sz="1400" b="1" i="0" u="none" strike="noStrike" cap="none" normalizeH="0" baseline="0" dirty="0" smtClean="0">
                <a:ln>
                  <a:noFill/>
                </a:ln>
                <a:effectLst/>
                <a:latin typeface="Arial" pitchFamily="34" charset="0"/>
                <a:ea typeface="Calibri" pitchFamily="34" charset="0"/>
                <a:cs typeface="Arial" pitchFamily="34" charset="0"/>
              </a:rPr>
              <a:t> and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visited</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partners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school</a:t>
            </a:r>
            <a:r>
              <a:rPr kumimoji="0" lang="it-IT" sz="1400" b="1" i="0" u="none" strike="noStrike" cap="none" normalizeH="0" baseline="0" dirty="0" smtClean="0">
                <a:ln>
                  <a:noFill/>
                </a:ln>
                <a:effectLst/>
                <a:latin typeface="Arial" pitchFamily="34" charset="0"/>
                <a:ea typeface="Calibri" pitchFamily="34" charset="0"/>
                <a:cs typeface="Arial" pitchFamily="34" charset="0"/>
              </a:rPr>
              <a:t> in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order</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to</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observe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their</a:t>
            </a:r>
            <a:r>
              <a:rPr kumimoji="0" lang="it-IT" sz="1400" b="1" i="0" u="none" strike="noStrike" cap="none" normalizeH="0" baseline="0" dirty="0" smtClean="0">
                <a:ln>
                  <a:noFill/>
                </a:ln>
                <a:effectLst/>
                <a:latin typeface="Arial" pitchFamily="34" charset="0"/>
                <a:ea typeface="Calibri" pitchFamily="34" charset="0"/>
                <a:cs typeface="Arial" pitchFamily="34" charset="0"/>
              </a:rPr>
              <a:t> work.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effectLst/>
                <a:latin typeface="Arial" pitchFamily="34" charset="0"/>
                <a:ea typeface="Calibri" pitchFamily="34" charset="0"/>
                <a:cs typeface="Arial" pitchFamily="34" charset="0"/>
              </a:rPr>
              <a:t>The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symbol</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is</a:t>
            </a:r>
            <a:r>
              <a:rPr kumimoji="0" lang="it-IT" sz="1400" b="1" i="0" u="none" strike="noStrike" cap="none" normalizeH="0" baseline="0" dirty="0" smtClean="0">
                <a:ln>
                  <a:noFill/>
                </a:ln>
                <a:effectLst/>
                <a:latin typeface="Arial" pitchFamily="34" charset="0"/>
                <a:ea typeface="Calibri" pitchFamily="34" charset="0"/>
                <a:cs typeface="Arial" pitchFamily="34" charset="0"/>
              </a:rPr>
              <a:t> a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butterfly</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representing</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freedom</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We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started</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our</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route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watching</a:t>
            </a:r>
            <a:r>
              <a:rPr kumimoji="0" lang="it-IT" sz="1400" b="1" i="0" u="none" strike="noStrike" cap="none" normalizeH="0" baseline="0" dirty="0" smtClean="0">
                <a:ln>
                  <a:noFill/>
                </a:ln>
                <a:effectLst/>
                <a:latin typeface="Arial" pitchFamily="34" charset="0"/>
                <a:ea typeface="Calibri" pitchFamily="34" charset="0"/>
                <a:cs typeface="Arial" pitchFamily="34" charset="0"/>
              </a:rPr>
              <a:t> the film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pay</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it</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forward</a:t>
            </a:r>
            <a:r>
              <a:rPr kumimoji="0" lang="it-IT" sz="1400" b="1" i="0" u="none" strike="noStrike" cap="none" normalizeH="0" baseline="0" dirty="0" smtClean="0">
                <a:ln>
                  <a:noFill/>
                </a:ln>
                <a:effectLst/>
                <a:latin typeface="Arial" pitchFamily="34" charset="0"/>
                <a:ea typeface="Calibri" pitchFamily="34" charset="0"/>
                <a:cs typeface="Arial" pitchFamily="34" charset="0"/>
              </a:rPr>
              <a:t> “ .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everyone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among</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us</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Had</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to</a:t>
            </a:r>
            <a:r>
              <a:rPr kumimoji="0" lang="it-IT" sz="1400" b="1" i="0" u="none" strike="noStrike" cap="none" normalizeH="0" baseline="0" dirty="0" smtClean="0">
                <a:ln>
                  <a:noFill/>
                </a:ln>
                <a:effectLst/>
                <a:latin typeface="Arial" pitchFamily="34" charset="0"/>
                <a:ea typeface="Calibri" pitchFamily="34" charset="0"/>
                <a:cs typeface="Arial" pitchFamily="34" charset="0"/>
              </a:rPr>
              <a:t> do a favor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to</a:t>
            </a:r>
            <a:r>
              <a:rPr kumimoji="0" lang="it-IT" sz="1400" b="1" i="0" u="none" strike="noStrike" cap="none" normalizeH="0" baseline="0" dirty="0" smtClean="0">
                <a:ln>
                  <a:noFill/>
                </a:ln>
                <a:effectLst/>
                <a:latin typeface="Arial" pitchFamily="34" charset="0"/>
                <a:ea typeface="Calibri" pitchFamily="34" charset="0"/>
                <a:cs typeface="Arial" pitchFamily="34" charset="0"/>
              </a:rPr>
              <a:t> 3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different</a:t>
            </a:r>
            <a:r>
              <a:rPr kumimoji="0" lang="it-IT" sz="1400" b="1" i="0" u="none" strike="noStrike" cap="none" normalizeH="0" baseline="0" dirty="0" smtClean="0">
                <a:ln>
                  <a:noFill/>
                </a:ln>
                <a:effectLst/>
                <a:latin typeface="Arial" pitchFamily="34" charset="0"/>
                <a:ea typeface="Calibri" pitchFamily="34" charset="0"/>
                <a:cs typeface="Arial" pitchFamily="34" charset="0"/>
              </a:rPr>
              <a:t> people and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everybody</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it</a:t>
            </a:r>
            <a:r>
              <a:rPr kumimoji="0" lang="it-IT" sz="1400" b="1" i="0" u="none" strike="noStrike" cap="none" normalizeH="0" baseline="0" dirty="0" smtClean="0">
                <a:ln>
                  <a:noFill/>
                </a:ln>
                <a:effectLst/>
                <a:latin typeface="Arial" pitchFamily="34" charset="0"/>
                <a:ea typeface="Calibri" pitchFamily="34" charset="0"/>
                <a:cs typeface="Arial" pitchFamily="34" charset="0"/>
              </a:rPr>
              <a:t>’s turn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had</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to</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pay</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it</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forward</a:t>
            </a:r>
            <a:r>
              <a:rPr kumimoji="0" lang="it-IT" sz="1400" b="1" i="0" u="none" strike="noStrike" cap="none" normalizeH="0" baseline="0" dirty="0" smtClean="0">
                <a:ln>
                  <a:noFill/>
                </a:ln>
                <a:effectLst/>
                <a:latin typeface="Arial" pitchFamily="34" charset="0"/>
                <a:ea typeface="Calibri" pitchFamily="34" charset="0"/>
                <a:cs typeface="Arial" pitchFamily="34" charset="0"/>
              </a:rPr>
              <a:t>.</a:t>
            </a:r>
            <a:endParaRPr kumimoji="0" lang="it-IT" sz="14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We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also</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tried</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to</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pay</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it</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forward</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involving</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other</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classes</a:t>
            </a:r>
            <a:r>
              <a:rPr kumimoji="0" lang="it-IT" sz="1400" b="1" i="0" u="none" strike="noStrike" cap="none" normalizeH="0" baseline="0" dirty="0" smtClean="0">
                <a:ln>
                  <a:noFill/>
                </a:ln>
                <a:effectLst/>
                <a:latin typeface="Arial" pitchFamily="34" charset="0"/>
                <a:ea typeface="Calibri" pitchFamily="34" charset="0"/>
                <a:cs typeface="Arial" pitchFamily="34" charset="0"/>
              </a:rPr>
              <a:t>. I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worked</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the project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with</a:t>
            </a:r>
            <a:r>
              <a:rPr kumimoji="0" lang="it-IT" sz="1400" b="1" i="0" u="none" strike="noStrike" cap="none" normalizeH="0" baseline="0" dirty="0" smtClean="0">
                <a:ln>
                  <a:noFill/>
                </a:ln>
                <a:effectLst/>
                <a:latin typeface="Arial" pitchFamily="34" charset="0"/>
                <a:ea typeface="Calibri" pitchFamily="34" charset="0"/>
                <a:cs typeface="Arial" pitchFamily="34" charset="0"/>
              </a:rPr>
              <a:t> interest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Because</a:t>
            </a:r>
            <a:r>
              <a:rPr kumimoji="0" lang="it-IT" sz="1400" b="1" i="0" u="none" strike="noStrike" cap="none" normalizeH="0" baseline="0" dirty="0" smtClean="0">
                <a:ln>
                  <a:noFill/>
                </a:ln>
                <a:effectLst/>
                <a:latin typeface="Arial" pitchFamily="34" charset="0"/>
                <a:ea typeface="Calibri" pitchFamily="34" charset="0"/>
                <a:cs typeface="Arial" pitchFamily="34" charset="0"/>
              </a:rPr>
              <a:t> I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know</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what</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being</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bully</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means</a:t>
            </a:r>
            <a:r>
              <a:rPr kumimoji="0" lang="it-IT" sz="1400" b="1" i="0" u="none" strike="noStrike" cap="none" normalizeH="0" baseline="0" dirty="0" smtClean="0">
                <a:ln>
                  <a:noFill/>
                </a:ln>
                <a:effectLst/>
                <a:latin typeface="Arial" pitchFamily="34" charset="0"/>
                <a:ea typeface="Calibri" pitchFamily="34" charset="0"/>
                <a:cs typeface="Arial" pitchFamily="34" charset="0"/>
              </a:rPr>
              <a:t>, I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found</a:t>
            </a:r>
            <a:r>
              <a:rPr kumimoji="0" lang="it-IT" sz="1400" b="1" i="0" u="none" strike="noStrike" cap="none" normalizeH="0" baseline="0" dirty="0" smtClean="0">
                <a:ln>
                  <a:noFill/>
                </a:ln>
                <a:effectLst/>
                <a:latin typeface="Arial" pitchFamily="34" charset="0"/>
                <a:ea typeface="Calibri" pitchFamily="34" charset="0"/>
                <a:cs typeface="Arial" pitchFamily="34" charset="0"/>
              </a:rPr>
              <a:t> out and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my</a:t>
            </a:r>
            <a:r>
              <a:rPr kumimoji="0" lang="it-IT" sz="1400" b="1" i="0" u="none" strike="noStrike" cap="none" normalizeH="0" baseline="0" dirty="0" smtClean="0">
                <a:ln>
                  <a:noFill/>
                </a:ln>
                <a:effectLst/>
                <a:latin typeface="Arial" pitchFamily="34" charset="0"/>
                <a:ea typeface="Calibri" pitchFamily="34" charset="0"/>
                <a:cs typeface="Arial" pitchFamily="34" charset="0"/>
              </a:rPr>
              <a:t> Friends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know</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that</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if</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they</a:t>
            </a:r>
            <a:r>
              <a:rPr kumimoji="0" lang="it-IT" sz="1400" b="1" i="0" u="none" strike="noStrike" cap="none" normalizeH="0" baseline="0" dirty="0" smtClean="0">
                <a:ln>
                  <a:noFill/>
                </a:ln>
                <a:effectLst/>
                <a:latin typeface="Arial" pitchFamily="34" charset="0"/>
                <a:ea typeface="Calibri" pitchFamily="34" charset="0"/>
                <a:cs typeface="Arial" pitchFamily="34" charset="0"/>
              </a:rPr>
              <a:t>’re in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trouble</a:t>
            </a:r>
            <a:r>
              <a:rPr kumimoji="0" lang="it-IT" sz="1400" b="1" i="0" u="none" strike="noStrike" cap="none" normalizeH="0" baseline="0" dirty="0" smtClean="0">
                <a:ln>
                  <a:noFill/>
                </a:ln>
                <a:effectLst/>
                <a:latin typeface="Arial" pitchFamily="34" charset="0"/>
                <a:ea typeface="Calibri" pitchFamily="34" charset="0"/>
                <a:cs typeface="Arial" pitchFamily="34" charset="0"/>
              </a:rPr>
              <a:t>, I’</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ll</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be</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ready</a:t>
            </a:r>
            <a:r>
              <a:rPr kumimoji="0" lang="it-IT" sz="1400" b="1" i="0" u="none" strike="noStrike" cap="none" normalizeH="0" baseline="0" dirty="0" smtClean="0">
                <a:ln>
                  <a:noFill/>
                </a:ln>
                <a:effectLst/>
                <a:latin typeface="Arial" pitchFamily="34" charset="0"/>
                <a:ea typeface="Calibri" pitchFamily="34" charset="0"/>
                <a:cs typeface="Arial" pitchFamily="34" charset="0"/>
              </a:rPr>
              <a:t>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to</a:t>
            </a:r>
            <a:r>
              <a:rPr kumimoji="0" lang="it-IT" sz="1400" b="1" i="0" u="none" strike="noStrike" cap="none" normalizeH="0" baseline="0" dirty="0" smtClean="0">
                <a:ln>
                  <a:noFill/>
                </a:ln>
                <a:effectLst/>
                <a:latin typeface="Arial" pitchFamily="34" charset="0"/>
                <a:ea typeface="Calibri" pitchFamily="34" charset="0"/>
                <a:cs typeface="Arial" pitchFamily="34" charset="0"/>
              </a:rPr>
              <a:t> help </a:t>
            </a:r>
            <a:r>
              <a:rPr kumimoji="0" lang="it-IT" sz="1400" b="1" i="0" u="none" strike="noStrike" cap="none" normalizeH="0" baseline="0" dirty="0" err="1" smtClean="0">
                <a:ln>
                  <a:noFill/>
                </a:ln>
                <a:effectLst/>
                <a:latin typeface="Arial" pitchFamily="34" charset="0"/>
                <a:ea typeface="Calibri" pitchFamily="34" charset="0"/>
                <a:cs typeface="Arial" pitchFamily="34" charset="0"/>
              </a:rPr>
              <a:t>them</a:t>
            </a:r>
            <a:r>
              <a:rPr kumimoji="0" lang="it-IT" sz="1400" b="1" i="0" u="none" strike="noStrike" cap="none" normalizeH="0" baseline="0" dirty="0" smtClean="0">
                <a:ln>
                  <a:noFill/>
                </a:ln>
                <a:effectLst/>
                <a:latin typeface="Arial" pitchFamily="34" charset="0"/>
                <a:ea typeface="Calibri" pitchFamily="34" charset="0"/>
                <a:cs typeface="Arial" pitchFamily="34" charset="0"/>
              </a:rPr>
              <a:t>.</a:t>
            </a:r>
            <a:endParaRPr kumimoji="0" lang="it-IT" sz="1400" b="1"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611560" y="311751"/>
            <a:ext cx="820891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Reflection</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about</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bullying</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project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by</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Emily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Ciraci</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2B</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Bullyingis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serious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phenomenon</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which</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takes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place</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into</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and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outside</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schools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continuous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persecution</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towards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person</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who</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often</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stronger</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than</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bully</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but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can</a:t>
            </a:r>
            <a:r>
              <a:rPr kumimoji="0" lang="it-IT"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 show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bully</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fragile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person</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that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for</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several</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reasons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must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find</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excuse</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to</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show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his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strenght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and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he</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does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roughing</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others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up.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Cyberbully</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in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giseven</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worse</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than</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bullying</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internet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bullying</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persecution</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quickly</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goes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viral</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world wide.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We</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students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of</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2B are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taking</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part in the project  </a:t>
            </a:r>
            <a:r>
              <a:rPr kumimoji="0" lang="it-IT"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am</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not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target </a:t>
            </a:r>
            <a:r>
              <a:rPr kumimoji="0" lang="it-IT"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first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of</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all</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wew</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atched</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film </a:t>
            </a:r>
            <a:r>
              <a:rPr kumimoji="0" lang="it-IT"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Pay</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forward</a:t>
            </a:r>
            <a:r>
              <a:rPr kumimoji="0" lang="it-IT"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that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tells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story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of</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guy</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who</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has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duty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of</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finding</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an</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idea and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chooses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forward</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doing</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3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favours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to</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3 people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who</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in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their</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turn,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must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do the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same</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with</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other</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3 people and so on.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Weal</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so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realised</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bill</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boards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about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project and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partecipated</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to</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meeting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with</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criminilogist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Franco Posa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who</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toldus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his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personal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experiences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 the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classroom</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we</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discussed</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and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assumed</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how</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this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worls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and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our</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life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could</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be</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come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if</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we</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used</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technology</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positively</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that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not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able</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of</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our</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life.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All</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these</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works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and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discussions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helped</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to</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behave</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in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an</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adeguate way in case I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assisted</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to</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bullying</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episode</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or I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was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in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danger</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First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of</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all</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one</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must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inform</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his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parents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or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teachers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or the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competent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authotities</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my</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opinion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we</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some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times</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tend</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to</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consider</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some casual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behaviors</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or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simple</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jokesamong</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friends</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as</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bullying</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episodes</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and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this</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entails</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some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wronge</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valuations</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coming</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from</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people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who</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don</a:t>
            </a:r>
            <a:r>
              <a:rPr kumimoji="0" lang="it-IT" sz="16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know</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the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subject</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adeguately</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thing</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that</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made</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me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think</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over</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lotis</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to</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discover</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that</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the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bully</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is</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often</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person</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looking</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strong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but</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is</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actually</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weak</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and a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risk</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of</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bullying</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home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we</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talk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about</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it</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ans</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I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also</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involved</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my</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family.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My</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mother</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i salso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reading</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 book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facingth</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is</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matter</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whose</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title</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is</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Girls</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revolution</a:t>
            </a:r>
            <a:r>
              <a:rPr kumimoji="0" lang="it-IT" sz="16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by</a:t>
            </a: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Alberto Pellai).</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0190607_085605.jpg"/>
          <p:cNvPicPr>
            <a:picLocks noChangeAspect="1"/>
          </p:cNvPicPr>
          <p:nvPr/>
        </p:nvPicPr>
        <p:blipFill>
          <a:blip r:embed="rId2" cstate="print"/>
          <a:stretch>
            <a:fillRect/>
          </a:stretch>
        </p:blipFill>
        <p:spPr>
          <a:xfrm>
            <a:off x="1043608" y="4077072"/>
            <a:ext cx="2939819" cy="2204864"/>
          </a:xfrm>
          <a:prstGeom prst="rect">
            <a:avLst/>
          </a:prstGeom>
        </p:spPr>
      </p:pic>
      <p:pic>
        <p:nvPicPr>
          <p:cNvPr id="3" name="Immagine 2" descr="20190208_165049.jpg"/>
          <p:cNvPicPr>
            <a:picLocks noChangeAspect="1"/>
          </p:cNvPicPr>
          <p:nvPr/>
        </p:nvPicPr>
        <p:blipFill>
          <a:blip r:embed="rId3" cstate="print"/>
          <a:srcRect l="29322" t="20944" r="15177" b="23205"/>
          <a:stretch>
            <a:fillRect/>
          </a:stretch>
        </p:blipFill>
        <p:spPr>
          <a:xfrm>
            <a:off x="4932040" y="548680"/>
            <a:ext cx="3816424" cy="2880320"/>
          </a:xfrm>
          <a:prstGeom prst="rect">
            <a:avLst/>
          </a:prstGeom>
        </p:spPr>
      </p:pic>
      <p:pic>
        <p:nvPicPr>
          <p:cNvPr id="2" name="Immagine 1" descr="IMG-20190510-WA0045.jpg"/>
          <p:cNvPicPr>
            <a:picLocks noChangeAspect="1"/>
          </p:cNvPicPr>
          <p:nvPr/>
        </p:nvPicPr>
        <p:blipFill>
          <a:blip r:embed="rId4" cstate="print">
            <a:lum bright="20000"/>
          </a:blip>
          <a:stretch>
            <a:fillRect/>
          </a:stretch>
        </p:blipFill>
        <p:spPr>
          <a:xfrm>
            <a:off x="251520" y="476672"/>
            <a:ext cx="4512502"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magine 5" descr="20190320_134105.jpg"/>
          <p:cNvPicPr>
            <a:picLocks noChangeAspect="1"/>
          </p:cNvPicPr>
          <p:nvPr/>
        </p:nvPicPr>
        <p:blipFill>
          <a:blip r:embed="rId5" cstate="print"/>
          <a:stretch>
            <a:fillRect/>
          </a:stretch>
        </p:blipFill>
        <p:spPr>
          <a:xfrm>
            <a:off x="4644008" y="4149080"/>
            <a:ext cx="3779912" cy="18368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23528" y="314799"/>
            <a:ext cx="835292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I AM NOT A TARGET  (THE MOST SIGNIFICANT CHANGE) – </a:t>
            </a:r>
          </a:p>
          <a:p>
            <a:pPr marL="0" marR="0" lvl="0" indent="0" algn="ctr" defTabSz="914400" rtl="0" eaLnBrk="1" fontAlgn="base" latinLnBrk="0" hangingPunct="1">
              <a:lnSpc>
                <a:spcPct val="100000"/>
              </a:lnSpc>
              <a:spcBef>
                <a:spcPct val="0"/>
              </a:spcBef>
              <a:spcAft>
                <a:spcPct val="0"/>
              </a:spcAft>
              <a:buClrTx/>
              <a:buSzTx/>
              <a:buFontTx/>
              <a:buNone/>
              <a:tabLst/>
            </a:pPr>
            <a:endParaRPr lang="it-IT" sz="1400" b="1" dirty="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by</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GIRIMONTE ASIA 2B</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4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This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year</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our</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school</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took</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part in "I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am</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not</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 target" project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which</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helped</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us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to</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understand</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the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meaning</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of</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our</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actions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to</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take a position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against</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injustice</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to</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report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if</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we</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are in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danger</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and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to</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distinguish</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between</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bully</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and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cyberbully</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The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bully</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accomplishes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physical</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acts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of</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violence</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an</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aggressive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attitute</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towards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weaker</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person</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with</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the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complicity</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of</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other</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mates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who</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recognizing</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him</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 leader, emulate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his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attitudes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The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cyberbully</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is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bully</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taking</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advantages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of</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tecnology</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of</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electronics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devices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in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order</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to</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intimidate</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threaten</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defame</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and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mock</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and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harm</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 mate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unable</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to</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defend</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himself</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because</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of</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his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insicurity</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and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weakness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In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our</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classroom</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there</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has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always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been</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in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general</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good</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atmosphere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even</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if</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this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year</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we</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had</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an</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act</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of</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bullying</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Luckily</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thanks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to</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this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project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everything</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has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positively</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changed</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all</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of</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us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understood</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his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own</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mistakes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and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learnt</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to</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manage</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the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situations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differently</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without</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exceeding</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the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limits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For</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me the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most</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positive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significant</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change</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of</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this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year</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is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the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attention</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in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apologizing</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or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for</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example</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respecting</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the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other</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more, and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mostly</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i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understood</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that</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before</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acting</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in a wrong way,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offending</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mistreating</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mocking</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the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others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you</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must</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reflect</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and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think</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how</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would</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i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feel</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if</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it</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happened</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to</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This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is</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the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crucial</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question</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everybody</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should</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think</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of</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before</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acting</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effectLst/>
                <a:latin typeface="Arial" pitchFamily="34" charset="0"/>
                <a:ea typeface="Times New Roman" pitchFamily="18" charset="0"/>
                <a:cs typeface="Arial" pitchFamily="34" charset="0"/>
              </a:rPr>
              <a:t>incorrectly</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Personaly</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i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pay</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more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attention</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to</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the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words</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i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say</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because</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message</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is</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easily</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misunderstood</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and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used</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to</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pierce</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the soul,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moreover</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i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try</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to</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avoid</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gossip, i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am</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also</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careful</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in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using</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social media and i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posting</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and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pay</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attention</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to</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virtual</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frienship</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that</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you</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can create.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I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use</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privace</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filters</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and share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everything</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with</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my</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parents</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I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liked</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this</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project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very</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much</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and i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hope</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it</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goes</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on,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because</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it</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was</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really</a:t>
            </a:r>
            <a:r>
              <a:rPr kumimoji="0" lang="it-IT"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1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instructive</a:t>
            </a:r>
            <a:r>
              <a:rPr kumimoji="0" lang="it-IT" sz="1400" b="1" i="0" u="none" strike="noStrike" cap="none" normalizeH="0" baseline="0" dirty="0" smtClean="0">
                <a:ln>
                  <a:noFill/>
                </a:ln>
                <a:solidFill>
                  <a:srgbClr val="FFFF00"/>
                </a:solidFill>
                <a:effectLst/>
                <a:latin typeface="Arial" pitchFamily="34" charset="0"/>
                <a:cs typeface="Arial"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rot="10800000" flipV="1">
            <a:off x="179512" y="349479"/>
            <a:ext cx="8640960" cy="6017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The most significant change</a:t>
            </a:r>
            <a:r>
              <a:rPr kumimoji="0" lang="en-GB" sz="1100" b="1" i="0" u="none" strike="noStrike" cap="none" normalizeH="0" baseline="0" dirty="0" smtClean="0">
                <a:ln>
                  <a:noFill/>
                </a:ln>
                <a:solidFill>
                  <a:schemeClr val="tx1"/>
                </a:solidFill>
                <a:effectLst/>
                <a:latin typeface="Calibri"/>
                <a:ea typeface="Calibri"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by </a:t>
            </a:r>
            <a:r>
              <a:rPr kumimoji="0" lang="en-GB" sz="11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Ilaria</a:t>
            </a:r>
            <a:r>
              <a:rPr kumimoji="0" lang="en-GB"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GB" sz="11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Sada</a:t>
            </a:r>
            <a:endParaRPr kumimoji="0" lang="en-GB" sz="11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Unluckily the word </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bullying</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has entered to be part of the daily language and often, watching the </a:t>
            </a:r>
            <a:r>
              <a:rPr kumimoji="0" lang="en-GB" sz="11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tv</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news, I hear of unpleasant facts linked to this bad phenomenon which is more and more increasing. </a:t>
            </a:r>
            <a:endParaRPr kumimoji="0" lang="it-IT" sz="11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What does </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bullying</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mean? Bullying consists in hurting somebody intentionally and repeatedly, both physically and verbally. The victim is a weaker person, unable to defend himself/herself. For example a quiet, shy, introvert, kind and polite guy who tends to sit back represents an easy prey for the bully.</a:t>
            </a:r>
            <a:endParaRPr kumimoji="0" lang="it-IT" sz="11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But who is the bully? The bully is defined as a bossy, strong and bold person who mocks, humiliates and beats a younger or weaker person.  </a:t>
            </a:r>
            <a:endParaRPr kumimoji="0" lang="it-IT" sz="11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Surely we notice an aggressive attitude aiming at hurting, classmates or playmates who look temperamentally and physically helpless with words or gestures .</a:t>
            </a:r>
            <a:endParaRPr kumimoji="0" lang="it-IT" sz="11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Female bullying also exists. Girls who feels bigger and uninhibited, thanks to physical appearance too, show some bullying in form of gossips and lies towards some contemporaries in order to mock and exclude them from the group. I often wonder why this form of violence, which leads to hurt someone, exists. I can</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t understand why people can</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t feel good together (for example at school) and share all the beauties our age can offer us.</a:t>
            </a:r>
            <a:endParaRPr kumimoji="0" lang="it-IT" sz="11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During this school year, my school has organized a lot of activities inherent </a:t>
            </a:r>
            <a:r>
              <a:rPr kumimoji="0" lang="en-GB" sz="11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cyberbullying</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and bullying. In class we have read some excerpts, which started discussions and reflections, to understand these awful words belonging to our daily routine better. </a:t>
            </a:r>
            <a:endParaRPr kumimoji="0" lang="it-IT" sz="11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I have had the luck to participate in the project </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Erasmus + - I am not a target</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which allowed me and other 3 students from the second classes to enjoy a stay in Portugal and it also involved  students from different nations (Romania, Portugal, Spain, Cyprus and Greece). We started analysing all the emotions of the bully and the victim, and finally the danger of social networks.</a:t>
            </a:r>
            <a:endParaRPr kumimoji="0" lang="it-IT" sz="11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We have learnt that, if we work as a group, we can defeat bullying and </a:t>
            </a:r>
            <a:r>
              <a:rPr kumimoji="0" lang="en-GB" sz="11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cyberbullying</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we have to help whoever doesn</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t find the courage to ask for help and we mustn</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t be insensitive or ignore facts that take place under our eyes. </a:t>
            </a:r>
            <a:endParaRPr kumimoji="0" lang="it-IT" sz="11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I</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m very sensitive about this topic because I</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ve been a victim of bullying. My family has been my strength because it has been able to listen to me and especially to give me protection. I have had the courage to speak to save myself and other possible victims.</a:t>
            </a:r>
            <a:endParaRPr kumimoji="0" lang="it-IT" sz="11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Last year in my classroom there were </a:t>
            </a:r>
            <a:r>
              <a:rPr kumimoji="0" lang="en-GB" sz="11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cyberbullying</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episodes towards a classmate of mine, and, without hesitating, I told my mother what was happening and she informed the teachers at once. I didn</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t feel as a spy but as a great helper.</a:t>
            </a:r>
            <a:endParaRPr kumimoji="0" lang="it-IT" sz="11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During this school year a mate of mine has kept on disseminating fake news about me and sending those famous </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hurting texts</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through her mobile phone. How did I react? I blocked her number: this represents my most meaningful change! Are you targeting me? Well, I will ignore you until you change your childish behaviour. </a:t>
            </a:r>
            <a:endParaRPr kumimoji="0" lang="it-IT" sz="11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I surely feel stronger and more secure but in the meantime I</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m really disappointed because the person I helped in the past, instead of being my friend, is just the one I had to block. I don</a:t>
            </a:r>
            <a:r>
              <a:rPr kumimoji="0" lang="en-GB" sz="1100" b="1"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GB" sz="11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t mind. I chose to do what makes me feel good.</a:t>
            </a:r>
            <a:endParaRPr kumimoji="0" lang="en-GB" sz="1100" b="1"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OTO PPT.jpg"/>
          <p:cNvPicPr>
            <a:picLocks noChangeAspect="1"/>
          </p:cNvPicPr>
          <p:nvPr/>
        </p:nvPicPr>
        <p:blipFill>
          <a:blip r:embed="rId2" cstate="print"/>
          <a:stretch>
            <a:fillRect/>
          </a:stretch>
        </p:blipFill>
        <p:spPr>
          <a:xfrm>
            <a:off x="683568" y="548680"/>
            <a:ext cx="7740352" cy="580526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56</TotalTime>
  <Words>1348</Words>
  <Application>Microsoft Office PowerPoint</Application>
  <PresentationFormat>Presentazione su schermo (4:3)</PresentationFormat>
  <Paragraphs>49</Paragraphs>
  <Slides>7</Slides>
  <Notes>0</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Carta</vt:lpstr>
      <vt:lpstr>Diapositiva 1</vt:lpstr>
      <vt:lpstr>Diapositiva 2</vt:lpstr>
      <vt:lpstr>Diapositiva 3</vt:lpstr>
      <vt:lpstr>Diapositiva 4</vt:lpstr>
      <vt:lpstr>Diapositiva 5</vt:lpstr>
      <vt:lpstr>Diapositiva 6</vt:lpstr>
      <vt:lpstr>Diapositiva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7</cp:revision>
  <dcterms:created xsi:type="dcterms:W3CDTF">2019-06-30T09:11:29Z</dcterms:created>
  <dcterms:modified xsi:type="dcterms:W3CDTF">2019-06-30T10:07:58Z</dcterms:modified>
</cp:coreProperties>
</file>